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3" r:id="rId8"/>
    <p:sldId id="264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Patient reported Outcomes</a:t>
            </a:r>
          </a:p>
          <a:p>
            <a:pPr>
              <a:defRPr/>
            </a:pPr>
            <a:r>
              <a:rPr lang="en-US"/>
              <a:t>Questions 1,2,3,4,5,6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Sheet2!$A$120</c:f>
              <c:strCache>
                <c:ptCount val="1"/>
                <c:pt idx="0">
                  <c:v>Before Education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Sheet2!$B$119:$D$119</c:f>
              <c:strCache>
                <c:ptCount val="3"/>
                <c:pt idx="0">
                  <c:v>Confidence to manage foot health</c:v>
                </c:pt>
                <c:pt idx="1">
                  <c:v>Knowledge of how diabetes affects feet </c:v>
                </c:pt>
                <c:pt idx="2">
                  <c:v>Confidence to manage healthy lifestyle</c:v>
                </c:pt>
              </c:strCache>
            </c:strRef>
          </c:cat>
          <c:val>
            <c:numRef>
              <c:f>Sheet2!$B$120:$D$120</c:f>
              <c:numCache>
                <c:formatCode>General</c:formatCode>
                <c:ptCount val="3"/>
                <c:pt idx="0">
                  <c:v>55</c:v>
                </c:pt>
                <c:pt idx="1">
                  <c:v>57</c:v>
                </c:pt>
                <c:pt idx="2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Sheet2!$A$121</c:f>
              <c:strCache>
                <c:ptCount val="1"/>
                <c:pt idx="0">
                  <c:v>After Education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Sheet2!$B$119:$D$119</c:f>
              <c:strCache>
                <c:ptCount val="3"/>
                <c:pt idx="0">
                  <c:v>Confidence to manage foot health</c:v>
                </c:pt>
                <c:pt idx="1">
                  <c:v>Knowledge of how diabetes affects feet </c:v>
                </c:pt>
                <c:pt idx="2">
                  <c:v>Confidence to manage healthy lifestyle</c:v>
                </c:pt>
              </c:strCache>
            </c:strRef>
          </c:cat>
          <c:val>
            <c:numRef>
              <c:f>Sheet2!$B$121:$D$121</c:f>
              <c:numCache>
                <c:formatCode>General</c:formatCode>
                <c:ptCount val="3"/>
                <c:pt idx="0">
                  <c:v>79</c:v>
                </c:pt>
                <c:pt idx="1">
                  <c:v>86</c:v>
                </c:pt>
                <c:pt idx="2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Sheet2!$A$122</c:f>
              <c:strCache>
                <c:ptCount val="1"/>
                <c:pt idx="0">
                  <c:v>Before consultation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Sheet2!$B$119:$D$119</c:f>
              <c:strCache>
                <c:ptCount val="3"/>
                <c:pt idx="0">
                  <c:v>Confidence to manage foot health</c:v>
                </c:pt>
                <c:pt idx="1">
                  <c:v>Knowledge of how diabetes affects feet </c:v>
                </c:pt>
                <c:pt idx="2">
                  <c:v>Confidence to manage healthy lifestyle</c:v>
                </c:pt>
              </c:strCache>
            </c:strRef>
          </c:cat>
          <c:val>
            <c:numRef>
              <c:f>Sheet2!$B$122:$D$122</c:f>
              <c:numCache>
                <c:formatCode>General</c:formatCode>
                <c:ptCount val="3"/>
                <c:pt idx="0">
                  <c:v>63</c:v>
                </c:pt>
                <c:pt idx="1">
                  <c:v>70</c:v>
                </c:pt>
                <c:pt idx="2">
                  <c:v>76</c:v>
                </c:pt>
              </c:numCache>
            </c:numRef>
          </c:val>
        </c:ser>
        <c:ser>
          <c:idx val="3"/>
          <c:order val="3"/>
          <c:tx>
            <c:strRef>
              <c:f>Sheet2!$A$123</c:f>
              <c:strCache>
                <c:ptCount val="1"/>
                <c:pt idx="0">
                  <c:v>After Consultation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Sheet2!$B$119:$D$119</c:f>
              <c:strCache>
                <c:ptCount val="3"/>
                <c:pt idx="0">
                  <c:v>Confidence to manage foot health</c:v>
                </c:pt>
                <c:pt idx="1">
                  <c:v>Knowledge of how diabetes affects feet </c:v>
                </c:pt>
                <c:pt idx="2">
                  <c:v>Confidence to manage healthy lifestyle</c:v>
                </c:pt>
              </c:strCache>
            </c:strRef>
          </c:cat>
          <c:val>
            <c:numRef>
              <c:f>Sheet2!$B$123:$D$123</c:f>
              <c:numCache>
                <c:formatCode>General</c:formatCode>
                <c:ptCount val="3"/>
                <c:pt idx="0">
                  <c:v>92</c:v>
                </c:pt>
                <c:pt idx="1">
                  <c:v>90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894176"/>
        <c:axId val="288893056"/>
      </c:barChart>
      <c:catAx>
        <c:axId val="2888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93056"/>
        <c:crosses val="autoZero"/>
        <c:auto val="1"/>
        <c:lblAlgn val="ctr"/>
        <c:lblOffset val="100"/>
        <c:noMultiLvlLbl val="0"/>
      </c:catAx>
      <c:valAx>
        <c:axId val="28889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9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6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1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4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7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9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8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BF3E-B689-4F79-BABF-7034343C0F6C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66C9-6F0B-428C-8721-48882E0F2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60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1613"/>
            <a:ext cx="9144000" cy="2387600"/>
          </a:xfrm>
        </p:spPr>
        <p:txBody>
          <a:bodyPr/>
          <a:lstStyle/>
          <a:p>
            <a:r>
              <a:rPr lang="en-GB" dirty="0" smtClean="0"/>
              <a:t>Care Aims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2413"/>
            <a:ext cx="9144000" cy="1655762"/>
          </a:xfrm>
        </p:spPr>
        <p:txBody>
          <a:bodyPr/>
          <a:lstStyle/>
          <a:p>
            <a:r>
              <a:rPr lang="en-GB" dirty="0" smtClean="0"/>
              <a:t>All Wales Diabetic foot </a:t>
            </a:r>
          </a:p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- 20</a:t>
            </a:r>
            <a:r>
              <a:rPr lang="en-GB" baseline="30000" dirty="0" smtClean="0"/>
              <a:t>th</a:t>
            </a:r>
            <a:r>
              <a:rPr lang="en-GB" dirty="0" smtClean="0"/>
              <a:t> October 2017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dfn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7600"/>
            <a:ext cx="8762999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137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24" y="439057"/>
            <a:ext cx="7431314" cy="597988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diabetic Population with rising amputation rates.</a:t>
            </a:r>
          </a:p>
          <a:p>
            <a:pPr marL="0" indent="0">
              <a:buNone/>
            </a:pP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Complications </a:t>
            </a: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account for 80% of expenditure. With estimated around £1 in every £150 which is spent by the NHS is consumed by the management of foot ulcers or amputations each </a:t>
            </a: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Putting feet first pathway aims to direct patient care based on risk to ulceration</a:t>
            </a:r>
          </a:p>
          <a:p>
            <a:pPr marL="0" indent="0">
              <a:buNone/>
            </a:pPr>
            <a:endParaRPr lang="en-GB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you picked this service/area. </a:t>
            </a: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Pathway currently does not fit with Prudent Healthcare and is directive, with potential to increasing patients dependency on Healthcare and Podiatry provision. </a:t>
            </a:r>
          </a:p>
          <a:p>
            <a:pPr marL="0" indent="0">
              <a:buNone/>
            </a:pPr>
            <a:endParaRPr lang="en-GB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problem were you trying to solve?</a:t>
            </a: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Create a new pathway in line with Prudent Health </a:t>
            </a: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Care Principles </a:t>
            </a:r>
            <a:endParaRPr lang="en-GB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Increase resilience </a:t>
            </a: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and activation of </a:t>
            </a: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patents to self manage own foot </a:t>
            </a: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0" indent="0">
              <a:buNone/>
            </a:pPr>
            <a:endParaRPr lang="en-GB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Resilient workforce</a:t>
            </a:r>
          </a:p>
          <a:p>
            <a:pPr marL="0" indent="0">
              <a:buNone/>
            </a:pPr>
            <a:endParaRPr lang="en-GB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Free up capacity </a:t>
            </a:r>
            <a:r>
              <a:rPr lang="en-GB" sz="4900" dirty="0">
                <a:latin typeface="Arial" panose="020B0604020202020204" pitchFamily="34" charset="0"/>
                <a:cs typeface="Arial" panose="020B0604020202020204" pitchFamily="34" charset="0"/>
              </a:rPr>
              <a:t>to see those with the greatest need - NDFA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8" t="19891" r="30653" b="16069"/>
          <a:stretch>
            <a:fillRect/>
          </a:stretch>
        </p:blipFill>
        <p:spPr bwMode="auto">
          <a:xfrm>
            <a:off x="7564438" y="0"/>
            <a:ext cx="46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10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Team/service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All Wales Diabetic Foot Network – Biannual Network meeting to adopt and share best practice - MDFT</a:t>
            </a:r>
          </a:p>
          <a:p>
            <a:pPr marL="0" indent="0">
              <a:buNone/>
            </a:pPr>
            <a:endParaRPr lang="en-GB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Requested 4 representatives from each UHB – various levels of understanding of care aims.</a:t>
            </a:r>
          </a:p>
          <a:p>
            <a:pPr marL="0" indent="0">
              <a:buNone/>
            </a:pP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28 attendees Podiatrist/</a:t>
            </a:r>
            <a:r>
              <a:rPr lang="en-GB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orthotists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/research Podiatrist</a:t>
            </a:r>
          </a:p>
          <a:p>
            <a:pPr marL="0" indent="0">
              <a:buNone/>
            </a:pP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Feedback:</a:t>
            </a:r>
          </a:p>
          <a:p>
            <a:pPr marL="0" indent="0">
              <a:buNone/>
            </a:pPr>
            <a:endParaRPr lang="en-GB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‘provided an opportunity to reframe my thinking around clinical risk and rationale for ongoing management plans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opened my eyes to the concept of dependency and how this can support caseload management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Inspiring training, I feel better equipped to influence changes in clinical practice.’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dfn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314" y="5904196"/>
            <a:ext cx="1494971" cy="815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1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8261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049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Logic Model?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a whole system approach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Across Wales different levels of understanding of care aims and will require further investment within the Health boards and Podiatry services to ensure whole system approach to changes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119" t="19754" r="11786" b="10454"/>
          <a:stretch/>
        </p:blipFill>
        <p:spPr>
          <a:xfrm>
            <a:off x="7353300" y="3461075"/>
            <a:ext cx="4533900" cy="3241463"/>
          </a:xfrm>
          <a:prstGeom prst="rect">
            <a:avLst/>
          </a:prstGeom>
        </p:spPr>
      </p:pic>
      <p:pic>
        <p:nvPicPr>
          <p:cNvPr id="6" name="Picture 5" descr="dfn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911509"/>
            <a:ext cx="1306285" cy="791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3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69888" y="1530350"/>
            <a:ext cx="107569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decision making process in relation to testing hypothesis                                          3.8- 7.1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stages of duty of care                                                                                                        4.0 – 8.0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concept of risk                                                                                                                    4.7 – 7.6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concept of clinical effectiveness                                                                                      4.9 - 8.0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concept of clinical need                                                                                                    5.5 – 8.6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concept of dependency and how this can support caseload management             4.8 – 8.2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understanding of the factors influencing your ability to predict change                                                        4.4 – 7.8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content of workshop  18/21  5:5  and 4/21 4:5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Facilitation of workshop 19/21 5:5 and 3/21 4:5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587500" y="723900"/>
            <a:ext cx="6980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b="1" dirty="0"/>
              <a:t>Advanced Collaborative, evidence based decision making for well being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9321800" y="723900"/>
            <a:ext cx="180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/>
              <a:t>       Before   After</a:t>
            </a:r>
          </a:p>
        </p:txBody>
      </p:sp>
      <p:pic>
        <p:nvPicPr>
          <p:cNvPr id="6" name="Picture 5" descr="dfn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0" y="6023428"/>
            <a:ext cx="1282700" cy="7184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911600" y="139125"/>
            <a:ext cx="4314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Outcome/Impact: Team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5135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50" y="-113846"/>
            <a:ext cx="10515600" cy="1325563"/>
          </a:xfrm>
        </p:spPr>
        <p:txBody>
          <a:bodyPr/>
          <a:lstStyle/>
          <a:p>
            <a:r>
              <a:rPr lang="en-GB" dirty="0" smtClean="0"/>
              <a:t>Cardiff and vale UHB Podiatry Service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0970" y="928688"/>
            <a:ext cx="11450058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July – Dec 2017</a:t>
            </a:r>
          </a:p>
          <a:p>
            <a:r>
              <a:rPr lang="en-GB" dirty="0" smtClean="0"/>
              <a:t>  </a:t>
            </a:r>
          </a:p>
          <a:p>
            <a:r>
              <a:rPr lang="en-GB" dirty="0" smtClean="0"/>
              <a:t>32 patients who had a consultation with a Podiatrist after attending a group educational programme were risk classified </a:t>
            </a:r>
          </a:p>
          <a:p>
            <a:r>
              <a:rPr lang="en-GB" dirty="0" smtClean="0"/>
              <a:t>as Moderate risk. 25 (78%) of these are supported to self care with access on how to access help when needed</a:t>
            </a:r>
          </a:p>
          <a:p>
            <a:r>
              <a:rPr lang="en-GB" dirty="0" smtClean="0"/>
              <a:t>and put on an annual recall.  They are not offered regular routine appointments.</a:t>
            </a:r>
          </a:p>
          <a:p>
            <a:endParaRPr lang="en-GB" dirty="0"/>
          </a:p>
          <a:p>
            <a:r>
              <a:rPr lang="en-GB" dirty="0" smtClean="0"/>
              <a:t>Previous model based on Putting Feet First Pathway would have seen them having one annual assessment plus up </a:t>
            </a:r>
          </a:p>
          <a:p>
            <a:r>
              <a:rPr lang="en-GB" dirty="0" smtClean="0"/>
              <a:t>to 4 treatments = Total Podiatry costs £344</a:t>
            </a:r>
          </a:p>
          <a:p>
            <a:endParaRPr lang="en-GB" dirty="0"/>
          </a:p>
          <a:p>
            <a:r>
              <a:rPr lang="en-GB" dirty="0" smtClean="0"/>
              <a:t>New Model based Education and patient resilience = £143  approximately 58%  per patient cost avoidance.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Based on potential Diabetes population of 3,400 if all seen as directed potential full costs = £1,169,600</a:t>
            </a:r>
          </a:p>
          <a:p>
            <a:endParaRPr lang="en-GB" dirty="0"/>
          </a:p>
          <a:p>
            <a:r>
              <a:rPr lang="en-GB" dirty="0" smtClean="0"/>
              <a:t>New service model if all came under podiatry and all existing and new went through same programme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with 50:50 split on recall or dependent model = £682,000</a:t>
            </a:r>
          </a:p>
          <a:p>
            <a:r>
              <a:rPr lang="en-GB" dirty="0" smtClean="0"/>
              <a:t>                                                                                                                                                          </a:t>
            </a:r>
          </a:p>
          <a:p>
            <a:r>
              <a:rPr lang="en-GB" sz="2400" dirty="0" smtClean="0"/>
              <a:t>Benefits:</a:t>
            </a:r>
          </a:p>
          <a:p>
            <a:r>
              <a:rPr lang="en-GB" dirty="0" smtClean="0"/>
              <a:t>Free up capacity to meet NDFA Recommendations</a:t>
            </a:r>
          </a:p>
          <a:p>
            <a:r>
              <a:rPr lang="en-GB" dirty="0" smtClean="0"/>
              <a:t>Resilient/activated patients</a:t>
            </a:r>
          </a:p>
          <a:p>
            <a:r>
              <a:rPr lang="en-GB" dirty="0" smtClean="0"/>
              <a:t>Reduction or delay of complications                                                                                                                           V2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dfn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0" y="6023428"/>
            <a:ext cx="1282700" cy="718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1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84664843"/>
              </p:ext>
            </p:extLst>
          </p:nvPr>
        </p:nvGraphicFramePr>
        <p:xfrm>
          <a:off x="1524000" y="1282700"/>
          <a:ext cx="9385300" cy="545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dfn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0" y="6023428"/>
            <a:ext cx="1282700" cy="7184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257800" y="292100"/>
            <a:ext cx="2396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Service Users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251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sz="3200" b="1" dirty="0" smtClean="0"/>
              <a:t>Next Steps: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What do you plan to do locally/would like to happen next strategically to take model forward?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sign up to influence direction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 funding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Whole system approach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Network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fn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69466"/>
            <a:ext cx="997856" cy="7885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67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578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Care Aims</vt:lpstr>
      <vt:lpstr>PowerPoint Presentation</vt:lpstr>
      <vt:lpstr>Team/service</vt:lpstr>
      <vt:lpstr>Challenges</vt:lpstr>
      <vt:lpstr>PowerPoint Presentation</vt:lpstr>
      <vt:lpstr>Cardiff and vale UHB Podiatry Service</vt:lpstr>
      <vt:lpstr>PowerPoint Presentation</vt:lpstr>
      <vt:lpstr> Next Steps:</vt:lpstr>
    </vt:vector>
  </TitlesOfParts>
  <Company>NHS Wales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Aims</dc:title>
  <dc:creator>Gail Harries-Huntley (NWSSP - WEDS)</dc:creator>
  <cp:lastModifiedBy>Scott Cawley (Cardiff and Vale UHB - Podiatry)</cp:lastModifiedBy>
  <cp:revision>39</cp:revision>
  <cp:lastPrinted>2018-02-08T08:06:30Z</cp:lastPrinted>
  <dcterms:created xsi:type="dcterms:W3CDTF">2017-12-20T09:48:04Z</dcterms:created>
  <dcterms:modified xsi:type="dcterms:W3CDTF">2018-04-10T09:00:25Z</dcterms:modified>
</cp:coreProperties>
</file>