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4" r:id="rId1"/>
  </p:sldMasterIdLst>
  <p:notesMasterIdLst>
    <p:notesMasterId r:id="rId39"/>
  </p:notes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9" r:id="rId16"/>
    <p:sldId id="291" r:id="rId17"/>
    <p:sldId id="292" r:id="rId18"/>
    <p:sldId id="293" r:id="rId19"/>
    <p:sldId id="294" r:id="rId20"/>
    <p:sldId id="295" r:id="rId21"/>
    <p:sldId id="274" r:id="rId22"/>
    <p:sldId id="276" r:id="rId23"/>
    <p:sldId id="277" r:id="rId24"/>
    <p:sldId id="278" r:id="rId25"/>
    <p:sldId id="301" r:id="rId26"/>
    <p:sldId id="302" r:id="rId27"/>
    <p:sldId id="303" r:id="rId28"/>
    <p:sldId id="298" r:id="rId29"/>
    <p:sldId id="309" r:id="rId30"/>
    <p:sldId id="308" r:id="rId31"/>
    <p:sldId id="305" r:id="rId32"/>
    <p:sldId id="307" r:id="rId33"/>
    <p:sldId id="306" r:id="rId34"/>
    <p:sldId id="310" r:id="rId35"/>
    <p:sldId id="311" r:id="rId36"/>
    <p:sldId id="312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CE99B-962E-A040-A025-29DF54EE627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1B7D-12C9-9E49-B5F1-860701125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D5584-945B-44AD-8A7E-2A924B92096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calcium partially corrected by PTH so low </a:t>
            </a:r>
            <a:r>
              <a:rPr lang="en-US" dirty="0" err="1" smtClean="0"/>
              <a:t>phos</a:t>
            </a:r>
            <a:r>
              <a:rPr lang="en-US" dirty="0" smtClean="0"/>
              <a:t> more marked with</a:t>
            </a:r>
            <a:r>
              <a:rPr lang="en-US" baseline="0" dirty="0" smtClean="0"/>
              <a:t> enhanced urinary pho excretion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1B7D-12C9-9E49-B5F1-8607011251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86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AA4A2E-8558-814D-A183-6EE28B926267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607180" y="6248400"/>
            <a:ext cx="115582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AA4A2E-8558-814D-A183-6EE28B926267}" type="datetimeFigureOut">
              <a:rPr lang="en-US" smtClean="0"/>
              <a:pPr/>
              <a:t>4/18/2013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6827367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4CA6F1-41CB-DA42-8B1E-F37B1D116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just" rtl="0" eaLnBrk="1" latinLnBrk="0" hangingPunct="1">
        <a:lnSpc>
          <a:spcPct val="120000"/>
        </a:lnSpc>
        <a:spcBef>
          <a:spcPts val="700"/>
        </a:spcBef>
        <a:spcAft>
          <a:spcPts val="1200"/>
        </a:spcAft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just" rtl="0" eaLnBrk="1" latinLnBrk="0" hangingPunct="1">
        <a:lnSpc>
          <a:spcPct val="120000"/>
        </a:lnSpc>
        <a:spcBef>
          <a:spcPts val="550"/>
        </a:spcBef>
        <a:spcAft>
          <a:spcPts val="1200"/>
        </a:spcAft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just" rtl="0" eaLnBrk="1" latinLnBrk="0" hangingPunct="1">
        <a:lnSpc>
          <a:spcPct val="120000"/>
        </a:lnSpc>
        <a:spcBef>
          <a:spcPts val="500"/>
        </a:spcBef>
        <a:spcAft>
          <a:spcPts val="1200"/>
        </a:spcAft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just" rtl="0" eaLnBrk="1" latinLnBrk="0" hangingPunct="1">
        <a:lnSpc>
          <a:spcPct val="120000"/>
        </a:lnSpc>
        <a:spcBef>
          <a:spcPts val="400"/>
        </a:spcBef>
        <a:spcAft>
          <a:spcPts val="1200"/>
        </a:spcAft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just" rtl="0" eaLnBrk="1" latinLnBrk="0" hangingPunct="1">
        <a:lnSpc>
          <a:spcPct val="120000"/>
        </a:lnSpc>
        <a:spcBef>
          <a:spcPts val="400"/>
        </a:spcBef>
        <a:spcAft>
          <a:spcPts val="1200"/>
        </a:spcAft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422275" y="4264025"/>
            <a:ext cx="829945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sz="5300" b="1" i="1" dirty="0" smtClean="0">
                <a:latin typeface="Arial" charset="0"/>
                <a:cs typeface="Arial" charset="0"/>
              </a:rPr>
              <a:t>VITAMIN D DEFICIENCY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>
                <a:latin typeface="Arial" charset="0"/>
                <a:cs typeface="Arial" charset="0"/>
              </a:rPr>
              <a:t/>
            </a:r>
            <a:br>
              <a:rPr lang="en-GB" dirty="0">
                <a:latin typeface="Arial" charset="0"/>
                <a:cs typeface="Arial" charset="0"/>
              </a:rPr>
            </a:br>
            <a:r>
              <a:rPr lang="en-GB" sz="3100" b="1" i="1" cap="none" dirty="0" smtClean="0">
                <a:latin typeface="Arial Narrow" pitchFamily="34" charset="0"/>
                <a:cs typeface="Arial" charset="0"/>
              </a:rPr>
              <a:t/>
            </a:r>
            <a:br>
              <a:rPr lang="en-GB" sz="3100" b="1" i="1" cap="none" dirty="0" smtClean="0">
                <a:latin typeface="Arial Narrow" pitchFamily="34" charset="0"/>
                <a:cs typeface="Arial" charset="0"/>
              </a:rPr>
            </a:b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>Dr </a:t>
            </a:r>
            <a:r>
              <a:rPr lang="en-GB" sz="2200" b="1" cap="none" dirty="0" err="1" smtClean="0">
                <a:latin typeface="Arial Narrow" pitchFamily="34" charset="0"/>
                <a:cs typeface="Arial" charset="0"/>
              </a:rPr>
              <a:t>Neera</a:t>
            </a: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> </a:t>
            </a:r>
            <a:r>
              <a:rPr lang="en-GB" sz="2200" b="1" cap="none" dirty="0" err="1" smtClean="0">
                <a:latin typeface="Arial Narrow" pitchFamily="34" charset="0"/>
                <a:cs typeface="Arial" charset="0"/>
              </a:rPr>
              <a:t>Agarwal</a:t>
            </a: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/>
            </a:r>
            <a:br>
              <a:rPr lang="en-GB" sz="2200" b="1" cap="none" dirty="0" smtClean="0">
                <a:latin typeface="Arial Narrow" pitchFamily="34" charset="0"/>
                <a:cs typeface="Arial" charset="0"/>
              </a:rPr>
            </a:b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/>
            </a:r>
            <a:br>
              <a:rPr lang="en-GB" sz="2200" b="1" cap="none" dirty="0" smtClean="0">
                <a:latin typeface="Arial Narrow" pitchFamily="34" charset="0"/>
                <a:cs typeface="Arial" charset="0"/>
              </a:rPr>
            </a:b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>Consultant Physician - Cwm </a:t>
            </a:r>
            <a:r>
              <a:rPr lang="en-GB" sz="2200" b="1" cap="none" dirty="0" err="1" smtClean="0">
                <a:latin typeface="Arial Narrow" pitchFamily="34" charset="0"/>
                <a:cs typeface="Arial" charset="0"/>
              </a:rPr>
              <a:t>Taf</a:t>
            </a: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> Health Board</a:t>
            </a:r>
            <a:br>
              <a:rPr lang="en-GB" sz="2200" b="1" cap="none" dirty="0" smtClean="0">
                <a:latin typeface="Arial Narrow" pitchFamily="34" charset="0"/>
                <a:cs typeface="Arial" charset="0"/>
              </a:rPr>
            </a:br>
            <a:r>
              <a:rPr lang="en-GB" sz="2200" b="1" cap="none" dirty="0" smtClean="0">
                <a:latin typeface="Arial Narrow" pitchFamily="34" charset="0"/>
                <a:cs typeface="Arial" charset="0"/>
              </a:rPr>
              <a:t>Honorary Senior Lecturer – School of Medicine, Cardiff University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 smtClean="0"/>
              <a:t>February 2013</a:t>
            </a:r>
          </a:p>
        </p:txBody>
      </p:sp>
    </p:spTree>
    <p:extLst>
      <p:ext uri="{BB962C8B-B14F-4D97-AF65-F5344CB8AC3E}">
        <p14:creationId xmlns="" xmlns:p14="http://schemas.microsoft.com/office/powerpoint/2010/main" val="4133023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Metabolism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075" r="-60"/>
          <a:stretch/>
        </p:blipFill>
        <p:spPr>
          <a:xfrm>
            <a:off x="1553349" y="1542479"/>
            <a:ext cx="6037302" cy="5135604"/>
          </a:xfrm>
        </p:spPr>
      </p:pic>
    </p:spTree>
    <p:extLst>
      <p:ext uri="{BB962C8B-B14F-4D97-AF65-F5344CB8AC3E}">
        <p14:creationId xmlns="" xmlns:p14="http://schemas.microsoft.com/office/powerpoint/2010/main" val="425929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Deficiency &amp;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Impaired availability of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  <a:p>
            <a:pPr lvl="1"/>
            <a:r>
              <a:rPr lang="en-US" dirty="0" smtClean="0"/>
              <a:t>Lack of sun exposure, can be seasonal</a:t>
            </a:r>
          </a:p>
          <a:p>
            <a:pPr lvl="1"/>
            <a:r>
              <a:rPr lang="en-US" dirty="0" smtClean="0"/>
              <a:t>Fat </a:t>
            </a:r>
            <a:r>
              <a:rPr lang="en-US" dirty="0" err="1" smtClean="0"/>
              <a:t>malabsorptive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Impaired liver hydroxylation to 25-OHD</a:t>
            </a:r>
          </a:p>
          <a:p>
            <a:r>
              <a:rPr lang="en-US" dirty="0"/>
              <a:t>Impaired </a:t>
            </a:r>
            <a:r>
              <a:rPr lang="en-US" dirty="0" smtClean="0"/>
              <a:t>renal </a:t>
            </a:r>
            <a:r>
              <a:rPr lang="en-US" dirty="0"/>
              <a:t>hydroxylation to </a:t>
            </a:r>
            <a:r>
              <a:rPr lang="en-US" dirty="0" smtClean="0"/>
              <a:t>1,25</a:t>
            </a:r>
            <a:r>
              <a:rPr lang="en-US" dirty="0"/>
              <a:t>-</a:t>
            </a:r>
            <a:r>
              <a:rPr lang="en-US" dirty="0" smtClean="0"/>
              <a:t>OHD</a:t>
            </a:r>
          </a:p>
          <a:p>
            <a:r>
              <a:rPr lang="en-US" dirty="0" smtClean="0"/>
              <a:t>End-organ insensitivity to </a:t>
            </a:r>
            <a:r>
              <a:rPr lang="en-US" dirty="0" err="1" smtClean="0"/>
              <a:t>Vit</a:t>
            </a:r>
            <a:r>
              <a:rPr lang="en-US" dirty="0" smtClean="0"/>
              <a:t> D metabolites</a:t>
            </a:r>
          </a:p>
          <a:p>
            <a:pPr lvl="1"/>
            <a:r>
              <a:rPr lang="en-US" dirty="0" smtClean="0"/>
              <a:t>Hereditary </a:t>
            </a:r>
            <a:r>
              <a:rPr lang="en-US" dirty="0" err="1" smtClean="0"/>
              <a:t>Vit</a:t>
            </a:r>
            <a:r>
              <a:rPr lang="en-US" dirty="0" smtClean="0"/>
              <a:t> D resistant rickets</a:t>
            </a:r>
          </a:p>
          <a:p>
            <a:pPr lvl="1"/>
            <a:r>
              <a:rPr lang="en-US" dirty="0" smtClean="0"/>
              <a:t>Glucocorticoids – inhibit intestinal </a:t>
            </a:r>
            <a:r>
              <a:rPr lang="en-US" dirty="0" err="1" smtClean="0"/>
              <a:t>Vit</a:t>
            </a:r>
            <a:r>
              <a:rPr lang="en-US" dirty="0"/>
              <a:t> </a:t>
            </a:r>
            <a:r>
              <a:rPr lang="en-US" dirty="0" smtClean="0"/>
              <a:t>D dependent calcium absorption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583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Vitamin D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Reduced intestinal absorption of calcium &amp; phosphorus</a:t>
            </a:r>
          </a:p>
          <a:p>
            <a:r>
              <a:rPr lang="en-US" dirty="0" err="1" smtClean="0"/>
              <a:t>Hypophosphataemia</a:t>
            </a:r>
            <a:r>
              <a:rPr lang="en-US" dirty="0" smtClean="0"/>
              <a:t> precedes </a:t>
            </a:r>
            <a:r>
              <a:rPr lang="en-US" dirty="0" err="1" smtClean="0"/>
              <a:t>hypocalciaemia</a:t>
            </a:r>
            <a:endParaRPr lang="en-US" dirty="0" smtClean="0"/>
          </a:p>
          <a:p>
            <a:r>
              <a:rPr lang="en-US" dirty="0" smtClean="0"/>
              <a:t>Secondary hyperparathyroidism</a:t>
            </a:r>
          </a:p>
          <a:p>
            <a:r>
              <a:rPr lang="en-US" dirty="0" smtClean="0"/>
              <a:t>Bone </a:t>
            </a:r>
            <a:r>
              <a:rPr lang="en-US" dirty="0" err="1" smtClean="0"/>
              <a:t>demineralisation</a:t>
            </a:r>
            <a:endParaRPr lang="en-US" dirty="0" smtClean="0"/>
          </a:p>
          <a:p>
            <a:r>
              <a:rPr lang="en-US" dirty="0" err="1" smtClean="0"/>
              <a:t>Osteomalacia</a:t>
            </a:r>
            <a:r>
              <a:rPr lang="en-US" dirty="0" smtClean="0"/>
              <a:t> / rickets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6161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157" r="-2624"/>
          <a:stretch/>
        </p:blipFill>
        <p:spPr>
          <a:xfrm>
            <a:off x="2950882" y="684387"/>
            <a:ext cx="3242236" cy="6022152"/>
          </a:xfrm>
        </p:spPr>
      </p:pic>
    </p:spTree>
    <p:extLst>
      <p:ext uri="{BB962C8B-B14F-4D97-AF65-F5344CB8AC3E}">
        <p14:creationId xmlns="" xmlns:p14="http://schemas.microsoft.com/office/powerpoint/2010/main" val="2938707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Osteomalacia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closure of epiphyseal plates</a:t>
            </a:r>
          </a:p>
          <a:p>
            <a:r>
              <a:rPr lang="en-US" dirty="0" smtClean="0"/>
              <a:t>Impaired </a:t>
            </a:r>
            <a:r>
              <a:rPr lang="en-US" dirty="0" err="1" smtClean="0"/>
              <a:t>mineralisation</a:t>
            </a:r>
            <a:endParaRPr lang="en-US" dirty="0" smtClean="0"/>
          </a:p>
          <a:p>
            <a:r>
              <a:rPr lang="en-US" dirty="0" smtClean="0"/>
              <a:t>Fractures</a:t>
            </a:r>
          </a:p>
          <a:p>
            <a:r>
              <a:rPr lang="en-US" dirty="0" smtClean="0"/>
              <a:t>Lab tests</a:t>
            </a:r>
          </a:p>
          <a:p>
            <a:pPr lvl="1"/>
            <a:r>
              <a:rPr lang="en-US" dirty="0" smtClean="0"/>
              <a:t>Low calcium &amp; phosphate</a:t>
            </a:r>
          </a:p>
          <a:p>
            <a:pPr lvl="1"/>
            <a:r>
              <a:rPr lang="en-US" dirty="0" smtClean="0"/>
              <a:t>High ALP</a:t>
            </a:r>
          </a:p>
          <a:p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Diffuse bone </a:t>
            </a:r>
            <a:r>
              <a:rPr lang="en-US" dirty="0" err="1" smtClean="0"/>
              <a:t>lucencies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017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Clinical Conditions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Muscle Weakness and Falls</a:t>
            </a:r>
          </a:p>
          <a:p>
            <a:pPr lvl="1"/>
            <a:r>
              <a:rPr lang="en-US" dirty="0">
                <a:latin typeface="+mj-lt"/>
              </a:rPr>
              <a:t>Proximal muscle weakness</a:t>
            </a:r>
          </a:p>
          <a:p>
            <a:pPr lvl="1"/>
            <a:r>
              <a:rPr lang="en-US" dirty="0">
                <a:latin typeface="+mj-lt"/>
              </a:rPr>
              <a:t>Chronic muscle aches</a:t>
            </a:r>
          </a:p>
          <a:p>
            <a:pPr lvl="1"/>
            <a:r>
              <a:rPr lang="en-US" dirty="0">
                <a:latin typeface="+mj-lt"/>
              </a:rPr>
              <a:t>Myopathy</a:t>
            </a:r>
          </a:p>
          <a:p>
            <a:pPr lvl="1"/>
            <a:r>
              <a:rPr lang="en-US" dirty="0">
                <a:latin typeface="+mj-lt"/>
              </a:rPr>
              <a:t>Increase in falls</a:t>
            </a:r>
          </a:p>
          <a:p>
            <a:pPr lvl="1"/>
            <a:r>
              <a:rPr lang="en-US" dirty="0">
                <a:latin typeface="+mj-lt"/>
              </a:rPr>
              <a:t>Recent studies suggest that vitamin D supplementation at doses between 700 and 800 IU/d in a vitamin D-deficient elderly population can significantly reduce the incidence of falls.</a:t>
            </a:r>
          </a:p>
        </p:txBody>
      </p:sp>
    </p:spTree>
    <p:extLst>
      <p:ext uri="{BB962C8B-B14F-4D97-AF65-F5344CB8AC3E}">
        <p14:creationId xmlns="" xmlns:p14="http://schemas.microsoft.com/office/powerpoint/2010/main" val="2840282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Clinical Conditions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Bone </a:t>
            </a:r>
            <a:r>
              <a:rPr lang="en-US" dirty="0">
                <a:latin typeface="+mj-lt"/>
              </a:rPr>
              <a:t>Density and Fractures</a:t>
            </a:r>
          </a:p>
          <a:p>
            <a:pPr lvl="1"/>
            <a:r>
              <a:rPr lang="en-US" dirty="0">
                <a:latin typeface="+mj-lt"/>
              </a:rPr>
              <a:t>Risk of osteoporosis may be reduced with adequate intake of vitamin D and calcium.</a:t>
            </a:r>
          </a:p>
          <a:p>
            <a:pPr lvl="1"/>
            <a:r>
              <a:rPr lang="en-US" dirty="0">
                <a:latin typeface="+mj-lt"/>
              </a:rPr>
              <a:t>Studies support the concept that vitamin D at doses between 700 and 800 IU/d with calcium supplementation effectively increase hip bone density and reduced fracture risk, whereas lower vitamin D doses may have less effect.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779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Clinical Conditions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Role in Cancer Prevention</a:t>
            </a:r>
          </a:p>
          <a:p>
            <a:pPr lvl="1"/>
            <a:r>
              <a:rPr lang="en-US" dirty="0">
                <a:latin typeface="+mj-lt"/>
              </a:rPr>
              <a:t>Low intake of vitamin D and calcium has been associated  with an increased risk of non-Hodgkin lymphomas, colon, ovarian, breast, prostate, and other cancers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The anti-cancer activity of vitamin </a:t>
            </a:r>
            <a:r>
              <a:rPr lang="en-US" dirty="0" smtClean="0">
                <a:latin typeface="+mj-lt"/>
              </a:rPr>
              <a:t>D</a:t>
            </a:r>
          </a:p>
          <a:p>
            <a:pPr lvl="2"/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nuclear transcription factor that regulates cell growth, differentiation, </a:t>
            </a:r>
            <a:r>
              <a:rPr lang="en-US" dirty="0" smtClean="0">
                <a:latin typeface="+mj-lt"/>
              </a:rPr>
              <a:t>&amp; apoptosis, central </a:t>
            </a:r>
            <a:r>
              <a:rPr lang="en-US" dirty="0">
                <a:latin typeface="+mj-lt"/>
              </a:rPr>
              <a:t>to the development of </a:t>
            </a:r>
            <a:r>
              <a:rPr lang="en-US" dirty="0" smtClean="0">
                <a:latin typeface="+mj-lt"/>
              </a:rPr>
              <a:t>cancer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Vitamin </a:t>
            </a:r>
            <a:r>
              <a:rPr lang="en-US" dirty="0">
                <a:latin typeface="+mj-lt"/>
              </a:rPr>
              <a:t>D is not currently recommended for reducing cancer risk</a:t>
            </a:r>
          </a:p>
        </p:txBody>
      </p:sp>
    </p:spTree>
    <p:extLst>
      <p:ext uri="{BB962C8B-B14F-4D97-AF65-F5344CB8AC3E}">
        <p14:creationId xmlns="" xmlns:p14="http://schemas.microsoft.com/office/powerpoint/2010/main" val="1444961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Clinical Conditions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Autoimmune Disease</a:t>
            </a:r>
          </a:p>
          <a:p>
            <a:pPr lvl="1"/>
            <a:r>
              <a:rPr lang="en-US" dirty="0"/>
              <a:t>Vitamin D supplementation is associated with a lower risk of autoimmune diseases.</a:t>
            </a:r>
          </a:p>
          <a:p>
            <a:pPr lvl="1"/>
            <a:r>
              <a:rPr lang="en-US" dirty="0"/>
              <a:t>In a Finnish birth cohort study of 10,821 children, supplementation with vitamin D at 2000 IU/d reduced the risk of type 1 diabetes by approximately 78%, whereas children who were at risk for rickets had a 3-fold higher risk for type 1 diabetes.</a:t>
            </a:r>
          </a:p>
          <a:p>
            <a:pPr lvl="1"/>
            <a:r>
              <a:rPr lang="en-US" dirty="0"/>
              <a:t>In a case-control study of 7 million US military personnel, high circulating levels of vitamin D were associated with a lower risk of multiple sclerosis. </a:t>
            </a:r>
          </a:p>
          <a:p>
            <a:pPr lvl="1"/>
            <a:r>
              <a:rPr lang="en-US" dirty="0"/>
              <a:t>Similar associations have also been described for vitamin D levels and rheumatoid arthritis.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523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Clinical Conditions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Role in Cardiovascular Diseases</a:t>
            </a:r>
          </a:p>
          <a:p>
            <a:pPr lvl="1"/>
            <a:r>
              <a:rPr lang="en-US" dirty="0">
                <a:latin typeface="+mj-lt"/>
              </a:rPr>
              <a:t>Vitamin D deficiency activates the renin-angiotensin-aldosterone system and can predispose to hypertension and left ventricular hypertrophy.</a:t>
            </a:r>
          </a:p>
          <a:p>
            <a:pPr lvl="1"/>
            <a:r>
              <a:rPr lang="en-US" dirty="0">
                <a:latin typeface="+mj-lt"/>
              </a:rPr>
              <a:t>Additionally, vitamin D deficiency causes an increase in parathyroid hormone, which increases insulin resistance secondary to down regulation of insulin receptors and is associated with diabetes, hypertension, inflammation, and increased cardiovascular risk.</a:t>
            </a:r>
          </a:p>
        </p:txBody>
      </p:sp>
    </p:spTree>
    <p:extLst>
      <p:ext uri="{BB962C8B-B14F-4D97-AF65-F5344CB8AC3E}">
        <p14:creationId xmlns="" xmlns:p14="http://schemas.microsoft.com/office/powerpoint/2010/main" val="1114523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Physiology &amp; metabolism</a:t>
            </a:r>
          </a:p>
          <a:p>
            <a:r>
              <a:rPr lang="en-US" dirty="0" smtClean="0"/>
              <a:t>Deficiency &amp; resistance</a:t>
            </a:r>
          </a:p>
          <a:p>
            <a:r>
              <a:rPr lang="en-US" dirty="0" smtClean="0"/>
              <a:t>Requirements &amp; Treatment</a:t>
            </a:r>
          </a:p>
          <a:p>
            <a:r>
              <a:rPr lang="en-US" dirty="0" smtClean="0"/>
              <a:t>‘Extra-skeletal’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1590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Clinical Conditions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Role in Reproductive Health</a:t>
            </a:r>
          </a:p>
          <a:p>
            <a:pPr lvl="1"/>
            <a:r>
              <a:rPr lang="en-US" dirty="0" smtClean="0">
                <a:latin typeface="+mj-lt"/>
              </a:rPr>
              <a:t>Vitamin </a:t>
            </a:r>
            <a:r>
              <a:rPr lang="en-US" dirty="0">
                <a:latin typeface="+mj-lt"/>
              </a:rPr>
              <a:t>D deficiency early in pregnancy is associated with a five-fold increased risk of preeclampsia.</a:t>
            </a:r>
          </a:p>
          <a:p>
            <a:pPr lvl="1"/>
            <a:r>
              <a:rPr lang="en-US" dirty="0">
                <a:latin typeface="+mj-lt"/>
              </a:rPr>
              <a:t>Role in All Cause Mortality</a:t>
            </a:r>
          </a:p>
          <a:p>
            <a:pPr lvl="1"/>
            <a:r>
              <a:rPr lang="en-US" dirty="0">
                <a:latin typeface="+mj-lt"/>
              </a:rPr>
              <a:t>Researchers concluded that having low levels of vitamin D (&lt;17.8 </a:t>
            </a:r>
            <a:r>
              <a:rPr lang="en-US" dirty="0" err="1">
                <a:latin typeface="+mj-lt"/>
              </a:rPr>
              <a:t>ng</a:t>
            </a:r>
            <a:r>
              <a:rPr lang="en-US" dirty="0">
                <a:latin typeface="+mj-lt"/>
              </a:rPr>
              <a:t>/mL) was independently associated with an increase in all-cause mortality in the general population.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523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At-Risk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Stores decline with age</a:t>
            </a:r>
          </a:p>
          <a:p>
            <a:pPr lvl="1"/>
            <a:r>
              <a:rPr lang="en-US" dirty="0" smtClean="0"/>
              <a:t>Winter</a:t>
            </a:r>
          </a:p>
          <a:p>
            <a:pPr lvl="1"/>
            <a:r>
              <a:rPr lang="en-US" dirty="0" smtClean="0"/>
              <a:t>House-bound or </a:t>
            </a:r>
            <a:r>
              <a:rPr lang="en-US" dirty="0" err="1" smtClean="0"/>
              <a:t>institutionalised</a:t>
            </a:r>
            <a:endParaRPr lang="en-US" dirty="0" smtClean="0"/>
          </a:p>
          <a:p>
            <a:pPr lvl="1"/>
            <a:r>
              <a:rPr lang="en-US" dirty="0" smtClean="0"/>
              <a:t>Poor nutritional intake</a:t>
            </a:r>
          </a:p>
          <a:p>
            <a:pPr lvl="1"/>
            <a:r>
              <a:rPr lang="en-US" dirty="0" smtClean="0"/>
              <a:t>Impaired absorption</a:t>
            </a:r>
          </a:p>
          <a:p>
            <a:pPr lvl="1"/>
            <a:r>
              <a:rPr lang="en-US" dirty="0" smtClean="0"/>
              <a:t>CKD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648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61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Exclusively breast-fed infants</a:t>
            </a:r>
          </a:p>
          <a:p>
            <a:pPr lvl="1"/>
            <a:r>
              <a:rPr lang="en-US" dirty="0" smtClean="0"/>
              <a:t>Variable dietary intake</a:t>
            </a:r>
          </a:p>
          <a:p>
            <a:pPr lvl="1"/>
            <a:endParaRPr lang="en-US" dirty="0"/>
          </a:p>
          <a:p>
            <a:r>
              <a:rPr lang="en-US" dirty="0" smtClean="0"/>
              <a:t>Vegetarian or fish-free diet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Ethnic background</a:t>
            </a:r>
          </a:p>
          <a:p>
            <a:pPr lvl="1"/>
            <a:endParaRPr lang="en-US" dirty="0"/>
          </a:p>
          <a:p>
            <a:r>
              <a:rPr lang="en-US" dirty="0"/>
              <a:t>Women treated for osteoporosis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5990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adults</a:t>
            </a:r>
          </a:p>
          <a:p>
            <a:pPr lvl="1"/>
            <a:r>
              <a:rPr lang="en-US" dirty="0" smtClean="0"/>
              <a:t>Immigrants </a:t>
            </a:r>
          </a:p>
          <a:p>
            <a:pPr lvl="1"/>
            <a:r>
              <a:rPr lang="en-US" dirty="0" smtClean="0"/>
              <a:t>Winter (1 in 6 UK adults)</a:t>
            </a:r>
          </a:p>
          <a:p>
            <a:pPr lvl="1"/>
            <a:r>
              <a:rPr lang="en-US" dirty="0" smtClean="0"/>
              <a:t>Boston study – </a:t>
            </a:r>
            <a:r>
              <a:rPr lang="en-US" dirty="0" err="1" smtClean="0"/>
              <a:t>Holick</a:t>
            </a:r>
            <a:r>
              <a:rPr lang="en-US" dirty="0" smtClean="0"/>
              <a:t> et al, 2002 </a:t>
            </a:r>
          </a:p>
          <a:p>
            <a:pPr lvl="2"/>
            <a:r>
              <a:rPr lang="en-US" dirty="0" smtClean="0"/>
              <a:t>36% vs. 4% of healthy volunteers with normal </a:t>
            </a:r>
            <a:r>
              <a:rPr lang="en-US" dirty="0" err="1" smtClean="0"/>
              <a:t>Vit</a:t>
            </a:r>
            <a:r>
              <a:rPr lang="en-US" dirty="0" smtClean="0"/>
              <a:t> D concentration at start &amp; end of winter season</a:t>
            </a:r>
          </a:p>
        </p:txBody>
      </p:sp>
    </p:spTree>
    <p:extLst>
      <p:ext uri="{BB962C8B-B14F-4D97-AF65-F5344CB8AC3E}">
        <p14:creationId xmlns="" xmlns:p14="http://schemas.microsoft.com/office/powerpoint/2010/main" val="848540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Hospitalised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Sun exposure</a:t>
            </a:r>
          </a:p>
          <a:p>
            <a:pPr lvl="1"/>
            <a:r>
              <a:rPr lang="en-US" dirty="0" smtClean="0"/>
              <a:t>Intake</a:t>
            </a:r>
          </a:p>
          <a:p>
            <a:pPr lvl="1"/>
            <a:r>
              <a:rPr lang="en-US" dirty="0" smtClean="0"/>
              <a:t>Renal injury</a:t>
            </a:r>
          </a:p>
          <a:p>
            <a:pPr lvl="1"/>
            <a:r>
              <a:rPr lang="en-US" dirty="0" smtClean="0"/>
              <a:t>Burns victims</a:t>
            </a:r>
          </a:p>
          <a:p>
            <a:pPr lvl="1"/>
            <a:r>
              <a:rPr lang="en-US" dirty="0" smtClean="0"/>
              <a:t>22-42% prevalence in US studies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4932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8933259"/>
              </p:ext>
            </p:extLst>
          </p:nvPr>
        </p:nvGraphicFramePr>
        <p:xfrm>
          <a:off x="704669" y="2190749"/>
          <a:ext cx="7734662" cy="3523970"/>
        </p:xfrm>
        <a:graphic>
          <a:graphicData uri="http://schemas.openxmlformats.org/presentationml/2006/ole">
            <p:oleObj spid="_x0000_s1040" name="Document" r:id="rId3" imgW="5435400" imgH="2476409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90791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1144452"/>
              </p:ext>
            </p:extLst>
          </p:nvPr>
        </p:nvGraphicFramePr>
        <p:xfrm>
          <a:off x="513983" y="2026513"/>
          <a:ext cx="8116034" cy="3147807"/>
        </p:xfrm>
        <a:graphic>
          <a:graphicData uri="http://schemas.openxmlformats.org/presentationml/2006/ole">
            <p:oleObj spid="_x0000_s2062" name="Document" r:id="rId3" imgW="5435400" imgH="210812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797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5851481"/>
              </p:ext>
            </p:extLst>
          </p:nvPr>
        </p:nvGraphicFramePr>
        <p:xfrm>
          <a:off x="514897" y="2209800"/>
          <a:ext cx="8114207" cy="3640018"/>
        </p:xfrm>
        <a:graphic>
          <a:graphicData uri="http://schemas.openxmlformats.org/presentationml/2006/ole">
            <p:oleObj spid="_x0000_s3086" name="Document" r:id="rId3" imgW="5435400" imgH="243831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12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Measurements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577473891"/>
              </p:ext>
            </p:extLst>
          </p:nvPr>
        </p:nvGraphicFramePr>
        <p:xfrm>
          <a:off x="612775" y="1600200"/>
          <a:ext cx="81534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915"/>
                <a:gridCol w="2226743"/>
                <a:gridCol w="4051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Vit</a:t>
                      </a:r>
                      <a:r>
                        <a:rPr lang="en-US" dirty="0" smtClean="0"/>
                        <a:t> D Level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nmol</a:t>
                      </a:r>
                      <a:r>
                        <a:rPr lang="en-US" baseline="0" dirty="0" smtClean="0"/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 </a:t>
                      </a:r>
                      <a:r>
                        <a:rPr lang="en-US" dirty="0" err="1" smtClean="0"/>
                        <a:t>Vit</a:t>
                      </a:r>
                      <a:r>
                        <a:rPr lang="en-US" dirty="0" smtClean="0"/>
                        <a:t> D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Loading dose followed by maintenance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Insufficient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Consider replacement if: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Glucocorticoids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Osteopenia/osteoporosis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2</a:t>
                      </a:r>
                      <a:r>
                        <a:rPr lang="en-US" dirty="0" smtClean="0">
                          <a:latin typeface="Lucida Grande"/>
                          <a:ea typeface="Lucida Grande"/>
                          <a:cs typeface="Lucida Grande"/>
                          <a:sym typeface="Wingdings"/>
                        </a:rPr>
                        <a:t>°</a:t>
                      </a:r>
                      <a:r>
                        <a:rPr lang="en-US" baseline="0" dirty="0" smtClean="0"/>
                        <a:t> HPTH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Hypocalcaemia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CKD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Maintenance</a:t>
                      </a:r>
                      <a:r>
                        <a:rPr lang="en-US" baseline="0" dirty="0" smtClean="0"/>
                        <a:t> dose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need for</a:t>
                      </a:r>
                      <a:r>
                        <a:rPr lang="en-US" baseline="0" dirty="0" smtClean="0"/>
                        <a:t> replacement or continue dose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Toxic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calcium</a:t>
                      </a:r>
                    </a:p>
                    <a:p>
                      <a:r>
                        <a:rPr lang="en-US" dirty="0" smtClean="0"/>
                        <a:t>Stop</a:t>
                      </a:r>
                      <a:r>
                        <a:rPr lang="en-US" baseline="0" dirty="0" smtClean="0"/>
                        <a:t> treatment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5423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(assuming normal renal function)</a:t>
            </a:r>
          </a:p>
          <a:p>
            <a:r>
              <a:rPr lang="en-US" dirty="0" err="1" smtClean="0"/>
              <a:t>Cholecalciferol</a:t>
            </a:r>
            <a:endParaRPr lang="en-US" dirty="0" smtClean="0"/>
          </a:p>
          <a:p>
            <a:pPr lvl="1"/>
            <a:r>
              <a:rPr lang="en-US" dirty="0" smtClean="0"/>
              <a:t>D3</a:t>
            </a:r>
          </a:p>
          <a:p>
            <a:pPr lvl="1"/>
            <a:r>
              <a:rPr lang="en-US" dirty="0" smtClean="0"/>
              <a:t>Natural molecule in man</a:t>
            </a:r>
          </a:p>
          <a:p>
            <a:r>
              <a:rPr lang="en-US" dirty="0" err="1" smtClean="0"/>
              <a:t>Ergocalciferol</a:t>
            </a:r>
            <a:endParaRPr lang="en-US" dirty="0" smtClean="0"/>
          </a:p>
          <a:p>
            <a:pPr lvl="1"/>
            <a:r>
              <a:rPr lang="en-US" dirty="0" smtClean="0"/>
              <a:t>D2</a:t>
            </a:r>
          </a:p>
          <a:p>
            <a:pPr lvl="1"/>
            <a:r>
              <a:rPr lang="en-US" dirty="0" smtClean="0"/>
              <a:t>Plant-derived</a:t>
            </a:r>
          </a:p>
          <a:p>
            <a:pPr lvl="1"/>
            <a:r>
              <a:rPr lang="en-US" dirty="0" smtClean="0"/>
              <a:t>Less effective than D3 preparations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798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1600s	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description of rickets by Whistler &amp; </a:t>
            </a:r>
            <a:r>
              <a:rPr lang="en-US" sz="2400" dirty="0" err="1" smtClean="0"/>
              <a:t>Glisson</a:t>
            </a:r>
            <a:endParaRPr lang="en-US" sz="2400" dirty="0" smtClean="0"/>
          </a:p>
          <a:p>
            <a:pPr>
              <a:spcAft>
                <a:spcPts val="0"/>
              </a:spcAft>
            </a:pPr>
            <a:r>
              <a:rPr lang="en-US" sz="2400" dirty="0" smtClean="0"/>
              <a:t>1918</a:t>
            </a:r>
            <a:r>
              <a:rPr lang="en-US" sz="2400" dirty="0"/>
              <a:t>	</a:t>
            </a:r>
            <a:r>
              <a:rPr lang="en-US" sz="2400" dirty="0" smtClean="0"/>
              <a:t>	Sir Edward </a:t>
            </a:r>
            <a:r>
              <a:rPr lang="en-US" sz="2400" dirty="0" err="1" smtClean="0"/>
              <a:t>Mellanby</a:t>
            </a:r>
            <a:r>
              <a:rPr lang="en-US" sz="2400" dirty="0" smtClean="0"/>
              <a:t> linked with fat-soluble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nutrient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1923		</a:t>
            </a:r>
            <a:r>
              <a:rPr lang="en-US" sz="2400" dirty="0" err="1" smtClean="0"/>
              <a:t>Goldblatt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Soames</a:t>
            </a:r>
            <a:r>
              <a:rPr lang="en-US" sz="2400" dirty="0" smtClean="0"/>
              <a:t> demonstrated exposure to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	sunlight or UV light produced a substance with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similar properties</a:t>
            </a:r>
          </a:p>
          <a:p>
            <a:r>
              <a:rPr lang="en-US" sz="2400" dirty="0" smtClean="0"/>
              <a:t>1936		Identification of Vitamin D by Windaus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53358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Preparations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2608" t="4549" r="-5656"/>
          <a:stretch/>
        </p:blipFill>
        <p:spPr>
          <a:xfrm>
            <a:off x="909966" y="1403672"/>
            <a:ext cx="7511220" cy="5454980"/>
          </a:xfrm>
        </p:spPr>
      </p:pic>
    </p:spTree>
    <p:extLst>
      <p:ext uri="{BB962C8B-B14F-4D97-AF65-F5344CB8AC3E}">
        <p14:creationId xmlns="" xmlns:p14="http://schemas.microsoft.com/office/powerpoint/2010/main" val="2753524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663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Deficiency (&lt;25 </a:t>
            </a:r>
            <a:r>
              <a:rPr lang="en-US" b="1" dirty="0" err="1" smtClean="0">
                <a:solidFill>
                  <a:srgbClr val="FF6600"/>
                </a:solidFill>
              </a:rPr>
              <a:t>nmol</a:t>
            </a:r>
            <a:r>
              <a:rPr lang="en-US" b="1" dirty="0" smtClean="0">
                <a:solidFill>
                  <a:srgbClr val="FF6600"/>
                </a:solidFill>
              </a:rPr>
              <a:t>/l or 10 mcg/l)</a:t>
            </a:r>
          </a:p>
          <a:p>
            <a:r>
              <a:rPr lang="en-GB" b="1" dirty="0"/>
              <a:t>Oral Therapy</a:t>
            </a:r>
            <a:endParaRPr lang="en-GB" dirty="0"/>
          </a:p>
          <a:p>
            <a:pPr lvl="1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line agent: </a:t>
            </a:r>
          </a:p>
          <a:p>
            <a:pPr marL="365760" lvl="1" indent="0">
              <a:buNone/>
            </a:pPr>
            <a:r>
              <a:rPr lang="en-GB" dirty="0"/>
              <a:t>Fultium-D3 ® (</a:t>
            </a:r>
            <a:r>
              <a:rPr lang="en-GB" dirty="0" err="1"/>
              <a:t>Cholecalciferol</a:t>
            </a:r>
            <a:r>
              <a:rPr lang="en-GB" dirty="0"/>
              <a:t>) 800 </a:t>
            </a:r>
            <a:r>
              <a:rPr lang="en-GB" dirty="0" err="1"/>
              <a:t>iu</a:t>
            </a:r>
            <a:r>
              <a:rPr lang="en-GB" dirty="0"/>
              <a:t> capsules x4/d (licensed product) - 3200 </a:t>
            </a:r>
            <a:r>
              <a:rPr lang="en-GB" dirty="0" err="1"/>
              <a:t>iu</a:t>
            </a:r>
            <a:r>
              <a:rPr lang="en-GB" dirty="0"/>
              <a:t> daily for 8-12 weeks. </a:t>
            </a:r>
          </a:p>
          <a:p>
            <a:pPr lvl="1"/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line:</a:t>
            </a:r>
            <a:endParaRPr lang="en-GB" dirty="0"/>
          </a:p>
          <a:p>
            <a:pPr marL="365760" lvl="1" indent="0">
              <a:buNone/>
            </a:pPr>
            <a:r>
              <a:rPr lang="en-GB" dirty="0" err="1"/>
              <a:t>Dekristol</a:t>
            </a:r>
            <a:r>
              <a:rPr lang="en-GB" dirty="0"/>
              <a:t>® (</a:t>
            </a:r>
            <a:r>
              <a:rPr lang="en-GB" dirty="0" err="1"/>
              <a:t>Cholecalciferol</a:t>
            </a:r>
            <a:r>
              <a:rPr lang="en-GB" dirty="0"/>
              <a:t>) capsules 20,000 units </a:t>
            </a:r>
            <a:r>
              <a:rPr lang="en-GB" dirty="0" smtClean="0"/>
              <a:t>(unlicensed import). Prescribe </a:t>
            </a:r>
            <a:r>
              <a:rPr lang="en-GB" dirty="0"/>
              <a:t>1 capsule (20,000 units) once per week for 8-12 weeks.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Where oral therapy not appropriate</a:t>
            </a:r>
            <a:endParaRPr lang="en-GB" dirty="0">
              <a:solidFill>
                <a:schemeClr val="bg1"/>
              </a:solidFill>
            </a:endParaRPr>
          </a:p>
          <a:p>
            <a:pPr marL="365760" lvl="1" indent="0">
              <a:buNone/>
            </a:pPr>
            <a:r>
              <a:rPr lang="en-GB" dirty="0" err="1">
                <a:solidFill>
                  <a:schemeClr val="bg1"/>
                </a:solidFill>
              </a:rPr>
              <a:t>Ergocalciferol</a:t>
            </a:r>
            <a:r>
              <a:rPr lang="en-GB" dirty="0">
                <a:solidFill>
                  <a:schemeClr val="bg1"/>
                </a:solidFill>
              </a:rPr>
              <a:t> 300,000 (or 600,000) </a:t>
            </a:r>
            <a:r>
              <a:rPr lang="en-GB" dirty="0" err="1">
                <a:solidFill>
                  <a:schemeClr val="bg1"/>
                </a:solidFill>
              </a:rPr>
              <a:t>iu</a:t>
            </a:r>
            <a:r>
              <a:rPr lang="en-GB" dirty="0">
                <a:solidFill>
                  <a:schemeClr val="bg1"/>
                </a:solidFill>
              </a:rPr>
              <a:t> single dose by intramuscular </a:t>
            </a:r>
            <a:r>
              <a:rPr lang="en-GB" dirty="0" smtClean="0">
                <a:solidFill>
                  <a:schemeClr val="bg1"/>
                </a:solidFill>
              </a:rPr>
              <a:t>injection. </a:t>
            </a:r>
            <a:r>
              <a:rPr lang="en-GB" dirty="0">
                <a:solidFill>
                  <a:schemeClr val="bg1"/>
                </a:solidFill>
              </a:rPr>
              <a:t>The injection is </a:t>
            </a:r>
            <a:r>
              <a:rPr lang="en-GB" dirty="0" err="1">
                <a:solidFill>
                  <a:schemeClr val="bg1"/>
                </a:solidFill>
              </a:rPr>
              <a:t>gelatin</a:t>
            </a:r>
            <a:r>
              <a:rPr lang="en-GB" dirty="0">
                <a:solidFill>
                  <a:schemeClr val="bg1"/>
                </a:solidFill>
              </a:rPr>
              <a:t> free and may be preferred for some populations.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419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663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Deficiency (&lt;25 </a:t>
            </a:r>
            <a:r>
              <a:rPr lang="en-US" b="1" dirty="0" err="1" smtClean="0">
                <a:solidFill>
                  <a:srgbClr val="FF6600"/>
                </a:solidFill>
              </a:rPr>
              <a:t>nmol</a:t>
            </a:r>
            <a:r>
              <a:rPr lang="en-US" b="1" dirty="0" smtClean="0">
                <a:solidFill>
                  <a:srgbClr val="FF6600"/>
                </a:solidFill>
              </a:rPr>
              <a:t>/l or 10 mcg/l)</a:t>
            </a:r>
          </a:p>
          <a:p>
            <a:r>
              <a:rPr lang="en-GB" b="1" dirty="0"/>
              <a:t>Oral Therapy</a:t>
            </a:r>
            <a:endParaRPr lang="en-GB" dirty="0"/>
          </a:p>
          <a:p>
            <a:pPr lvl="1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line agent: </a:t>
            </a:r>
          </a:p>
          <a:p>
            <a:pPr marL="365760" lvl="1" indent="0">
              <a:buNone/>
            </a:pPr>
            <a:r>
              <a:rPr lang="en-GB" dirty="0"/>
              <a:t>Fultium-D3 ® (</a:t>
            </a:r>
            <a:r>
              <a:rPr lang="en-GB" dirty="0" err="1"/>
              <a:t>Cholecalciferol</a:t>
            </a:r>
            <a:r>
              <a:rPr lang="en-GB" dirty="0"/>
              <a:t>) 800 </a:t>
            </a:r>
            <a:r>
              <a:rPr lang="en-GB" dirty="0" err="1"/>
              <a:t>iu</a:t>
            </a:r>
            <a:r>
              <a:rPr lang="en-GB" dirty="0"/>
              <a:t> capsules x4/d (licensed product) - 3200 </a:t>
            </a:r>
            <a:r>
              <a:rPr lang="en-GB" dirty="0" err="1"/>
              <a:t>iu</a:t>
            </a:r>
            <a:r>
              <a:rPr lang="en-GB" dirty="0"/>
              <a:t> daily for 8-12 weeks. </a:t>
            </a:r>
          </a:p>
          <a:p>
            <a:pPr lvl="1"/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line:</a:t>
            </a:r>
            <a:endParaRPr lang="en-GB" dirty="0"/>
          </a:p>
          <a:p>
            <a:pPr marL="365760" lvl="1" indent="0">
              <a:buNone/>
            </a:pPr>
            <a:r>
              <a:rPr lang="en-GB" dirty="0" err="1"/>
              <a:t>Dekristol</a:t>
            </a:r>
            <a:r>
              <a:rPr lang="en-GB" dirty="0"/>
              <a:t>® (</a:t>
            </a:r>
            <a:r>
              <a:rPr lang="en-GB" dirty="0" err="1"/>
              <a:t>Cholecalciferol</a:t>
            </a:r>
            <a:r>
              <a:rPr lang="en-GB" dirty="0"/>
              <a:t>) capsules 20,000 units </a:t>
            </a:r>
            <a:r>
              <a:rPr lang="en-GB" dirty="0" smtClean="0"/>
              <a:t>(unlicensed import). Prescribe </a:t>
            </a:r>
            <a:r>
              <a:rPr lang="en-GB" dirty="0"/>
              <a:t>1 capsule (20,000 units) once per week for 8-12 weeks.</a:t>
            </a:r>
          </a:p>
          <a:p>
            <a:r>
              <a:rPr lang="en-GB" b="1" i="1" dirty="0"/>
              <a:t>Where oral therapy not </a:t>
            </a:r>
            <a:r>
              <a:rPr lang="en-GB" b="1" i="1" dirty="0" smtClean="0"/>
              <a:t>appropriate (e.g. </a:t>
            </a:r>
            <a:r>
              <a:rPr lang="en-GB" b="1" i="1" dirty="0" err="1" smtClean="0"/>
              <a:t>malabsorption</a:t>
            </a:r>
            <a:r>
              <a:rPr lang="en-GB" b="1" i="1" dirty="0" smtClean="0"/>
              <a:t> states)</a:t>
            </a:r>
            <a:endParaRPr lang="en-GB" dirty="0"/>
          </a:p>
          <a:p>
            <a:pPr lvl="1"/>
            <a:r>
              <a:rPr lang="en-GB" dirty="0" err="1"/>
              <a:t>Ergocalciferol</a:t>
            </a:r>
            <a:r>
              <a:rPr lang="en-GB" dirty="0"/>
              <a:t> 300,000 (or 600,000) </a:t>
            </a:r>
            <a:r>
              <a:rPr lang="en-GB" dirty="0" err="1"/>
              <a:t>iu</a:t>
            </a:r>
            <a:r>
              <a:rPr lang="en-GB" dirty="0"/>
              <a:t> single dose by intramuscular </a:t>
            </a:r>
            <a:r>
              <a:rPr lang="en-GB" dirty="0" smtClean="0"/>
              <a:t>injection. </a:t>
            </a:r>
            <a:r>
              <a:rPr lang="en-GB" dirty="0"/>
              <a:t>The injection is </a:t>
            </a:r>
            <a:r>
              <a:rPr lang="en-GB" dirty="0" err="1"/>
              <a:t>gelatin</a:t>
            </a:r>
            <a:r>
              <a:rPr lang="en-GB" dirty="0"/>
              <a:t> free and may be preferred for some populations.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67202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663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Insufficiency (25-50 </a:t>
            </a:r>
            <a:r>
              <a:rPr lang="en-US" b="1" dirty="0" err="1" smtClean="0">
                <a:solidFill>
                  <a:srgbClr val="FF6600"/>
                </a:solidFill>
              </a:rPr>
              <a:t>nmol</a:t>
            </a:r>
            <a:r>
              <a:rPr lang="en-US" b="1" dirty="0" smtClean="0">
                <a:solidFill>
                  <a:srgbClr val="FF6600"/>
                </a:solidFill>
              </a:rPr>
              <a:t>/l or 10-20 mcg/l) or for long-term maintenance following </a:t>
            </a:r>
            <a:r>
              <a:rPr lang="en-US" b="1" dirty="0" err="1" smtClean="0">
                <a:solidFill>
                  <a:srgbClr val="FF6600"/>
                </a:solidFill>
              </a:rPr>
              <a:t>rx</a:t>
            </a:r>
            <a:r>
              <a:rPr lang="en-US" b="1" dirty="0" smtClean="0">
                <a:solidFill>
                  <a:srgbClr val="FF6600"/>
                </a:solidFill>
              </a:rPr>
              <a:t> of deficiency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line </a:t>
            </a:r>
            <a:r>
              <a:rPr lang="en-GB" dirty="0" smtClean="0"/>
              <a:t>therapy </a:t>
            </a:r>
          </a:p>
          <a:p>
            <a:pPr lvl="1"/>
            <a:r>
              <a:rPr lang="en-GB" dirty="0" smtClean="0"/>
              <a:t>Fultium</a:t>
            </a:r>
            <a:r>
              <a:rPr lang="en-GB" dirty="0"/>
              <a:t>-D3® 800iu capsules x2/d (licensed) - 1600iu per day (a dose between 1000 – 2000 units daily is appropriate)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line:</a:t>
            </a:r>
          </a:p>
          <a:p>
            <a:pPr lvl="1"/>
            <a:r>
              <a:rPr lang="en-GB" dirty="0"/>
              <a:t>Prescribe </a:t>
            </a:r>
            <a:r>
              <a:rPr lang="en-GB" dirty="0" err="1"/>
              <a:t>Dekristol</a:t>
            </a:r>
            <a:r>
              <a:rPr lang="en-GB" dirty="0"/>
              <a:t>® capsules 20 000 units [unlicensed import]. Prescribe 1 capsule (20,000  units) once per fortnight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b="1" i="1" dirty="0"/>
              <a:t>Alternatively where oral therapy not appropriate</a:t>
            </a:r>
            <a:endParaRPr lang="en-GB" dirty="0"/>
          </a:p>
          <a:p>
            <a:pPr lvl="1"/>
            <a:r>
              <a:rPr lang="en-GB" dirty="0" err="1"/>
              <a:t>Ergocalciferol</a:t>
            </a:r>
            <a:r>
              <a:rPr lang="en-GB" dirty="0"/>
              <a:t> 300,000 international units single dose by intramuscular injection once or twice a </a:t>
            </a:r>
            <a:r>
              <a:rPr lang="en-GB" dirty="0" smtClean="0"/>
              <a:t>YEAR.</a:t>
            </a:r>
            <a:endParaRPr lang="en-GB" dirty="0"/>
          </a:p>
          <a:p>
            <a:pPr marL="0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98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calcium &amp; vitamin D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Calcium component usually unnecessary in primary vitamin </a:t>
            </a:r>
            <a:r>
              <a:rPr lang="en-GB" dirty="0"/>
              <a:t>D </a:t>
            </a:r>
            <a:r>
              <a:rPr lang="en-GB" dirty="0" smtClean="0"/>
              <a:t>deficiency</a:t>
            </a:r>
          </a:p>
          <a:p>
            <a:pPr lvl="1"/>
            <a:r>
              <a:rPr lang="en-GB" dirty="0" smtClean="0"/>
              <a:t>Less palatable ? </a:t>
            </a:r>
            <a:r>
              <a:rPr lang="en-GB" dirty="0"/>
              <a:t>a</a:t>
            </a:r>
            <a:r>
              <a:rPr lang="en-GB" dirty="0" smtClean="0"/>
              <a:t>ffects compliance</a:t>
            </a:r>
          </a:p>
          <a:p>
            <a:r>
              <a:rPr lang="en-GB" dirty="0" smtClean="0"/>
              <a:t>Dual replacement required where </a:t>
            </a:r>
            <a:r>
              <a:rPr lang="en-GB" dirty="0"/>
              <a:t>there is severe deficiency accompanied by </a:t>
            </a:r>
            <a:r>
              <a:rPr lang="en-GB" dirty="0" smtClean="0"/>
              <a:t>hypocalcaemia </a:t>
            </a:r>
            <a:r>
              <a:rPr lang="en-GB" dirty="0"/>
              <a:t>leading to secondary </a:t>
            </a:r>
            <a:r>
              <a:rPr lang="en-GB" dirty="0" smtClean="0"/>
              <a:t>hyperparathyroidism</a:t>
            </a:r>
          </a:p>
          <a:p>
            <a:r>
              <a:rPr lang="en-GB" dirty="0" smtClean="0"/>
              <a:t>appropriate </a:t>
            </a:r>
            <a:r>
              <a:rPr lang="en-GB" dirty="0"/>
              <a:t>for the management of osteoporosis and in the frail elderly.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8085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Alfacalcidol</a:t>
            </a:r>
            <a:r>
              <a:rPr lang="en-GB" dirty="0"/>
              <a:t>/</a:t>
            </a:r>
            <a:r>
              <a:rPr lang="en-GB" dirty="0" err="1"/>
              <a:t>Calcitriol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GB" dirty="0" err="1" smtClean="0"/>
              <a:t>Alfacalcidol</a:t>
            </a:r>
            <a:r>
              <a:rPr lang="en-GB" dirty="0" smtClean="0"/>
              <a:t> </a:t>
            </a:r>
            <a:r>
              <a:rPr lang="en-GB" dirty="0"/>
              <a:t>(1 alpha- vitamin D) and </a:t>
            </a:r>
            <a:r>
              <a:rPr lang="en-GB" dirty="0" err="1"/>
              <a:t>Calcitriol</a:t>
            </a:r>
            <a:r>
              <a:rPr lang="en-GB" dirty="0"/>
              <a:t> have no routine place in the management of primary vitamin D </a:t>
            </a:r>
            <a:r>
              <a:rPr lang="en-GB" dirty="0" smtClean="0"/>
              <a:t>deficiency</a:t>
            </a:r>
          </a:p>
          <a:p>
            <a:pPr algn="l"/>
            <a:r>
              <a:rPr lang="en-GB" dirty="0"/>
              <a:t>R</a:t>
            </a:r>
            <a:r>
              <a:rPr lang="en-GB" dirty="0" smtClean="0"/>
              <a:t>eserved </a:t>
            </a:r>
            <a:r>
              <a:rPr lang="en-GB" dirty="0"/>
              <a:t>for use in renal disease, liver disease and </a:t>
            </a:r>
            <a:r>
              <a:rPr lang="en-GB" dirty="0" err="1"/>
              <a:t>hypoparathyroidism</a:t>
            </a:r>
            <a:r>
              <a:rPr lang="en-GB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6473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1 </a:t>
            </a:r>
            <a:r>
              <a:rPr lang="en-GB" dirty="0" smtClean="0"/>
              <a:t>month	</a:t>
            </a:r>
          </a:p>
          <a:p>
            <a:pPr lvl="1"/>
            <a:r>
              <a:rPr lang="en-GB" dirty="0" smtClean="0"/>
              <a:t>Bone and </a:t>
            </a:r>
            <a:r>
              <a:rPr lang="en-GB" dirty="0"/>
              <a:t>renal profile</a:t>
            </a:r>
          </a:p>
          <a:p>
            <a:pPr lvl="0"/>
            <a:r>
              <a:rPr lang="en-GB" dirty="0"/>
              <a:t>3 </a:t>
            </a:r>
            <a:r>
              <a:rPr lang="en-GB" dirty="0" smtClean="0"/>
              <a:t>months</a:t>
            </a:r>
          </a:p>
          <a:p>
            <a:pPr lvl="1"/>
            <a:r>
              <a:rPr lang="en-GB" dirty="0" smtClean="0"/>
              <a:t>Bone </a:t>
            </a:r>
            <a:r>
              <a:rPr lang="en-GB" dirty="0"/>
              <a:t>and renal profile, vitamin D, and plasma parathyroid hormone. </a:t>
            </a:r>
          </a:p>
          <a:p>
            <a:r>
              <a:rPr lang="en-GB" dirty="0"/>
              <a:t>Once vitamin D replacement is optimised no further measurement of vitamin D is necessary</a:t>
            </a:r>
            <a:r>
              <a:rPr lang="en-GB" dirty="0" smtClean="0"/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0573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Commoner than we think!</a:t>
            </a:r>
          </a:p>
          <a:p>
            <a:r>
              <a:rPr lang="en-US" dirty="0" smtClean="0"/>
              <a:t>Can be prevented:</a:t>
            </a:r>
          </a:p>
          <a:p>
            <a:pPr lvl="1"/>
            <a:r>
              <a:rPr lang="en-US" dirty="0" smtClean="0"/>
              <a:t>Promote awareness, especially in high-risk groups</a:t>
            </a:r>
          </a:p>
          <a:p>
            <a:pPr lvl="1"/>
            <a:r>
              <a:rPr lang="en-US" dirty="0" smtClean="0"/>
              <a:t>Sun-exposure</a:t>
            </a:r>
          </a:p>
          <a:p>
            <a:pPr lvl="2"/>
            <a:r>
              <a:rPr lang="en-US" dirty="0" smtClean="0"/>
              <a:t>Safe, 10-15 minutes per day (longer with darker skin)</a:t>
            </a:r>
          </a:p>
          <a:p>
            <a:pPr lvl="1"/>
            <a:r>
              <a:rPr lang="en-US" dirty="0" smtClean="0"/>
              <a:t>Adequate intake of fortified products in diet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3321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Vitamin D &amp; metabolites</a:t>
            </a:r>
          </a:p>
          <a:p>
            <a:pPr lvl="1"/>
            <a:r>
              <a:rPr lang="en-US" dirty="0" smtClean="0"/>
              <a:t>Significant role in calcium homeostasis &amp; bone metabolism</a:t>
            </a:r>
          </a:p>
          <a:p>
            <a:r>
              <a:rPr lang="en-US" dirty="0" smtClean="0"/>
              <a:t>Deficiency</a:t>
            </a:r>
          </a:p>
          <a:p>
            <a:pPr lvl="1"/>
            <a:r>
              <a:rPr lang="en-US" dirty="0" smtClean="0"/>
              <a:t>Rickets in children </a:t>
            </a:r>
          </a:p>
          <a:p>
            <a:pPr lvl="1"/>
            <a:r>
              <a:rPr lang="en-US" dirty="0" err="1" smtClean="0"/>
              <a:t>Osteomalacia</a:t>
            </a:r>
            <a:r>
              <a:rPr lang="en-US" dirty="0" smtClean="0"/>
              <a:t> in adults</a:t>
            </a:r>
          </a:p>
          <a:p>
            <a:r>
              <a:rPr lang="en-US" dirty="0"/>
              <a:t>Rickets </a:t>
            </a:r>
            <a:r>
              <a:rPr lang="en-US" dirty="0" smtClean="0"/>
              <a:t>? </a:t>
            </a:r>
            <a:r>
              <a:rPr lang="en-US" dirty="0"/>
              <a:t>rare in most developed </a:t>
            </a:r>
            <a:r>
              <a:rPr lang="en-US" dirty="0" smtClean="0"/>
              <a:t>populations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7440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Vitamin D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Subclinical deficiency</a:t>
            </a:r>
          </a:p>
          <a:p>
            <a:pPr lvl="1"/>
            <a:r>
              <a:rPr lang="en-US" dirty="0"/>
              <a:t>Silent epidemic.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 </a:t>
            </a:r>
            <a:r>
              <a:rPr lang="en-US" dirty="0"/>
              <a:t>in approximately 30% to 50% of the general </a:t>
            </a:r>
            <a:r>
              <a:rPr lang="en-US" dirty="0" smtClean="0"/>
              <a:t>population.</a:t>
            </a:r>
            <a:endParaRPr lang="en-US" dirty="0"/>
          </a:p>
          <a:p>
            <a:pPr lvl="1"/>
            <a:r>
              <a:rPr lang="en-US" dirty="0"/>
              <a:t>More prevalent in elderly, women of child bearing age and infants.</a:t>
            </a:r>
          </a:p>
          <a:p>
            <a:pPr lvl="1"/>
            <a:r>
              <a:rPr lang="en-US" dirty="0"/>
              <a:t>Often unrecognized by clinicians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 contribute to development of </a:t>
            </a:r>
            <a:r>
              <a:rPr lang="en-US" dirty="0"/>
              <a:t>o</a:t>
            </a:r>
            <a:r>
              <a:rPr lang="en-US" dirty="0" smtClean="0"/>
              <a:t>steoporosis &amp; increased risk of fractures related to falls in the elderly.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197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Calciferol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Generic terms for a group of lipid-soluble compounds with a 4-ring cholesterol backbone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941232"/>
            <a:ext cx="4673600" cy="2197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852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Vitamin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Sunlight (UV)</a:t>
            </a:r>
          </a:p>
          <a:p>
            <a:r>
              <a:rPr lang="en-US" dirty="0" smtClean="0"/>
              <a:t>Intestinal absorption (only ~20%)</a:t>
            </a:r>
          </a:p>
          <a:p>
            <a:pPr lvl="1"/>
            <a:r>
              <a:rPr lang="en-US" dirty="0" smtClean="0"/>
              <a:t>Oily fish</a:t>
            </a:r>
          </a:p>
          <a:p>
            <a:pPr lvl="1"/>
            <a:r>
              <a:rPr lang="en-US" u="sng" dirty="0" smtClean="0"/>
              <a:t>Fortified</a:t>
            </a:r>
            <a:r>
              <a:rPr lang="en-US" dirty="0" smtClean="0"/>
              <a:t> milk / bread / cereal</a:t>
            </a:r>
          </a:p>
          <a:p>
            <a:pPr lvl="1"/>
            <a:r>
              <a:rPr lang="en-US" dirty="0" smtClean="0"/>
              <a:t>Supplements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1052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&amp;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Affected by fat </a:t>
            </a:r>
            <a:r>
              <a:rPr lang="en-US" dirty="0" err="1" smtClean="0"/>
              <a:t>malabsorption</a:t>
            </a:r>
            <a:endParaRPr lang="en-US" dirty="0" smtClean="0"/>
          </a:p>
          <a:p>
            <a:pPr lvl="1"/>
            <a:r>
              <a:rPr lang="en-US" dirty="0" smtClean="0"/>
              <a:t>Pancreatic insufficiency</a:t>
            </a:r>
          </a:p>
          <a:p>
            <a:pPr lvl="1"/>
            <a:r>
              <a:rPr lang="en-US" dirty="0" smtClean="0"/>
              <a:t>CF</a:t>
            </a:r>
          </a:p>
          <a:p>
            <a:pPr lvl="1"/>
            <a:r>
              <a:rPr lang="en-US" dirty="0" err="1" smtClean="0"/>
              <a:t>Cholestatic</a:t>
            </a:r>
            <a:r>
              <a:rPr lang="en-US" dirty="0" smtClean="0"/>
              <a:t> liver disease</a:t>
            </a:r>
          </a:p>
          <a:p>
            <a:pPr lvl="1"/>
            <a:r>
              <a:rPr lang="en-US" dirty="0" smtClean="0"/>
              <a:t>Coeliac</a:t>
            </a:r>
          </a:p>
          <a:p>
            <a:pPr lvl="1"/>
            <a:r>
              <a:rPr lang="en-US" dirty="0" err="1" smtClean="0"/>
              <a:t>Crohn’s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380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UV light photo-</a:t>
            </a:r>
            <a:r>
              <a:rPr lang="en-US" dirty="0" err="1" smtClean="0"/>
              <a:t>isomerises</a:t>
            </a:r>
            <a:r>
              <a:rPr lang="en-US" dirty="0" smtClean="0"/>
              <a:t> </a:t>
            </a:r>
            <a:r>
              <a:rPr lang="en-US" dirty="0" err="1" smtClean="0"/>
              <a:t>provitamin</a:t>
            </a:r>
            <a:r>
              <a:rPr lang="en-US" dirty="0" smtClean="0"/>
              <a:t> D to D3 (</a:t>
            </a:r>
            <a:r>
              <a:rPr lang="en-US" dirty="0" err="1" smtClean="0"/>
              <a:t>cholecalciferol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Transported by </a:t>
            </a:r>
            <a:r>
              <a:rPr lang="en-US" dirty="0" err="1" smtClean="0"/>
              <a:t>Vit</a:t>
            </a:r>
            <a:r>
              <a:rPr lang="en-US" dirty="0" smtClean="0"/>
              <a:t> D binding proteins to liver</a:t>
            </a:r>
          </a:p>
          <a:p>
            <a:r>
              <a:rPr lang="en-US" dirty="0" smtClean="0"/>
              <a:t>Intestine</a:t>
            </a:r>
          </a:p>
          <a:p>
            <a:pPr lvl="1"/>
            <a:r>
              <a:rPr lang="en-US" dirty="0" smtClean="0"/>
              <a:t>Absorbed by enterocytes &amp; packaged into chylomicrons</a:t>
            </a:r>
          </a:p>
          <a:p>
            <a:pPr lvl="1"/>
            <a:r>
              <a:rPr lang="en-US" dirty="0" smtClean="0"/>
              <a:t>Transported to liver by portal circulation</a:t>
            </a:r>
          </a:p>
          <a:p>
            <a:pPr lvl="1"/>
            <a:r>
              <a:rPr lang="en-US" dirty="0" err="1" smtClean="0"/>
              <a:t>Hydroxylated</a:t>
            </a:r>
            <a:r>
              <a:rPr lang="en-US" dirty="0" smtClean="0"/>
              <a:t> in liver to 25-ODH</a:t>
            </a:r>
          </a:p>
          <a:p>
            <a:pPr lvl="1"/>
            <a:r>
              <a:rPr lang="en-US" dirty="0" smtClean="0"/>
              <a:t>Further in kidneys to 1,25-OHD </a:t>
            </a:r>
          </a:p>
          <a:p>
            <a:pPr lvl="2"/>
            <a:r>
              <a:rPr lang="en-US" dirty="0" smtClean="0"/>
              <a:t>Physiologically active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710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303</TotalTime>
  <Words>1302</Words>
  <Application>Microsoft Office PowerPoint</Application>
  <PresentationFormat>On-screen Show (4:3)</PresentationFormat>
  <Paragraphs>235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Median</vt:lpstr>
      <vt:lpstr>Document</vt:lpstr>
      <vt:lpstr>   VITAMIN D DEFICIENCY   Dr Neera Agarwal  Consultant Physician - Cwm Taf Health Board Honorary Senior Lecturer – School of Medicine, Cardiff University </vt:lpstr>
      <vt:lpstr>Content</vt:lpstr>
      <vt:lpstr>History</vt:lpstr>
      <vt:lpstr>Modern Day Interest</vt:lpstr>
      <vt:lpstr>Vitamin D Deficiency</vt:lpstr>
      <vt:lpstr>Vitamin D</vt:lpstr>
      <vt:lpstr>Sources Of Vitamin D</vt:lpstr>
      <vt:lpstr>Absorption &amp; Metabolism</vt:lpstr>
      <vt:lpstr>Vitamin D Metabolism</vt:lpstr>
      <vt:lpstr>Vitamin D Metabolism</vt:lpstr>
      <vt:lpstr>Deficiency &amp; Resistance</vt:lpstr>
      <vt:lpstr>Consequences of Vitamin D Deficiency</vt:lpstr>
      <vt:lpstr>Rickets</vt:lpstr>
      <vt:lpstr>Osteomalacia</vt:lpstr>
      <vt:lpstr>Associated Clinical Conditions</vt:lpstr>
      <vt:lpstr>Associated Clinical Conditions</vt:lpstr>
      <vt:lpstr>Associated Clinical Conditions</vt:lpstr>
      <vt:lpstr>Associated Clinical Conditions</vt:lpstr>
      <vt:lpstr>Associated Clinical Conditions</vt:lpstr>
      <vt:lpstr>Associated Clinical Conditions</vt:lpstr>
      <vt:lpstr>At-Risk Groups</vt:lpstr>
      <vt:lpstr>At-Risk Groups</vt:lpstr>
      <vt:lpstr>At-Risk Groups</vt:lpstr>
      <vt:lpstr>At-Risk Groups</vt:lpstr>
      <vt:lpstr>Assessment</vt:lpstr>
      <vt:lpstr>Investigations</vt:lpstr>
      <vt:lpstr>Diagnosis</vt:lpstr>
      <vt:lpstr>Vitamin D Measurements</vt:lpstr>
      <vt:lpstr>Vitamin D Preparations</vt:lpstr>
      <vt:lpstr>Vitamin D Preparations</vt:lpstr>
      <vt:lpstr>Vitamin D Supplementation</vt:lpstr>
      <vt:lpstr>Vitamin D Supplementation</vt:lpstr>
      <vt:lpstr>Vitamin D Supplementation</vt:lpstr>
      <vt:lpstr>Combined calcium &amp; vitamin D supplements</vt:lpstr>
      <vt:lpstr>Alfacalcidol/Calcitriol</vt:lpstr>
      <vt:lpstr>Monitoring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Neera Agarwal</dc:creator>
  <cp:lastModifiedBy>sa026565</cp:lastModifiedBy>
  <cp:revision>57</cp:revision>
  <dcterms:created xsi:type="dcterms:W3CDTF">2013-02-03T23:56:28Z</dcterms:created>
  <dcterms:modified xsi:type="dcterms:W3CDTF">2013-04-18T08:42:26Z</dcterms:modified>
</cp:coreProperties>
</file>